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57" r:id="rId5"/>
    <p:sldId id="262" r:id="rId6"/>
    <p:sldId id="258" r:id="rId7"/>
    <p:sldId id="260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05T15:03:10.82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1919 190 24575,'-50'0'0,"-1"-3"0,1-2 0,1-2 0,-79-22 0,-176-69 0,255 82 0,22 8 0,-1 1 0,0 1 0,-1 1 0,-32 0 0,-117 4 0,84 3 0,18-3 0,-82 2 0,141 1 0,1 1 0,-1 1 0,-31 12 0,28-9 0,-39 8 0,43-12 0,1 0 0,0 2 0,0-1 0,1 2 0,-1 0 0,-25 15 0,12-7 0,24-12 0,-1 0 0,1 0 0,0 1 0,-1-1 0,1 1 0,0 0 0,0 0 0,1 1 0,-1-1 0,1 1 0,-4 4 0,-17 19 0,20-22 0,-1-1 0,1 1 0,0 0 0,0 0 0,1 0 0,-1 1 0,-3 7 0,0 12 0,0 0 0,-6 43 0,-4 14 0,-4-7 0,9-40 0,2 1 0,2 0 0,1 0 0,-3 72 0,9 26 0,2 89 0,5-171 0,1 0 0,2-1 0,3 0 0,2-1 0,24 56 0,-28-80 0,-6-13 0,1 0 0,10 17 0,-13-26 0,1 0 0,-1 0 0,1-1 0,0 1 0,1-1 0,-1 0 0,1 1 0,-1-2 0,1 1 0,0 0 0,5 2 0,31 13 0,0-1 0,74 20 0,89 8 0,-199-44 0,123 31 0,-49-10 0,87 19 0,-122-30 0,-1 3 0,61 28 0,-26-10 0,83 40 0,-112-49 0,-20-10 0,46 29 0,22 20 0,21 11 0,-98-63 0,1-1 0,0-1 0,0-1 0,25 5 0,14 6 0,37 12 0,141 23 0,-203-49 0,1-1 0,69-4 0,-32-1 0,-61 2 0,27 1 0,-1-1 0,1-2 0,-1-2 0,0-1 0,37-11 0,-67 13 0,1 0 0,0 0 0,-1-1 0,1 0 0,-1 0 0,0-1 0,-1 0 0,1 0 0,8-9 0,-3 0 0,0 0 0,-1 0 0,11-21 0,-21 35 0,8-15 0,0-1 0,0 0 0,9-26 0,-1-5 0,-8 25 0,-1 0 0,-1-1 0,-1 0 0,-1 0 0,-1 0 0,1-26 0,-4 16 0,1 6 0,-2-1 0,-1 0 0,-7-42 0,-6 19 0,-1 1 0,-3 0 0,-2 1 0,-2 1 0,-49-80 0,44 90 0,-1 0 0,-59-60 0,-79-55 0,28 28 0,6 5 0,-80-84 0,201 189 0,1 1 0,1-1 0,-14-27 0,0-1 0,20 37 0,1 1 0,0-1 0,-1 0 0,2 0 0,-1-1 0,1 1 0,0 0 0,0 0 0,1-1 0,0-7 0,-1-5 0,1 18 0,0-1 0,-1 0 0,1 1 0,0-1 0,-1 1 0,1-1 0,-1 0 0,0 1 0,1 0 0,-1-1 0,0 1 0,0-1 0,0 1 0,0 0 0,0-1 0,0 1 0,0 0 0,-1 0 0,-1-2 0,-33-12 0,33 14 0,-1 0 0,0-1 0,1 1 0,-1 0 0,1-1 0,-1 0 0,1 0 0,0 0 0,0 0 0,-1-1 0,2 1 0,-6-6 0,-11-20-1365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05T15:03:47.51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1725 45 24575,'-769'0'0,"713"3"0,0 2 0,-75 17 0,99-14 0,-56 23 0,-9 1 0,22-8 0,0 2 0,-71 38 0,132-56 0,2 1 0,-1 0 0,1 1 0,0 1 0,1 0 0,1 0 0,-18 24 0,24-30 0,-14 18 0,0 1 0,-16 31 0,31-50 0,1 0 0,0 0 0,1 0 0,-1 0 0,1 0 0,0 0 0,0 1 0,1-1 0,0 0 0,-1 1 0,2-1 0,-1 0 0,2 10 0,3 1 0,-1-1 0,2 0 0,8 17 0,9 23 0,-21-44 0,1 1 0,-1-1 0,-1 1 0,0 13 0,3 25 0,13 77 0,12 17 0,-26-134 0,1 1 0,1-1 0,0 0 0,1 0 0,0 0 0,0-1 0,9 11 0,58 58 0,-49-55 0,-14-13 0,-1 0 0,-1 0 0,0 0 0,12 22 0,-14-25 0,0 1 0,0-1 0,0 0 0,1-1 0,0 1 0,1-2 0,-1 1 0,1-1 0,17 9 0,19 15 0,-17-12 0,0 0 0,32 13 0,-36-18 0,10 4 0,37 13 0,-57-24 0,1-1 0,-1-1 0,1 0 0,0-1 0,27 1 0,-17 0 0,-1 0 0,0 1 0,0 2 0,0 0 0,39 18 0,-58-23 0,39 13 0,0-2 0,81 11 0,-4-4 0,-61-4 0,-31-8 0,0-1 0,30 3 0,188 20 0,260-13 0,-427-16 0,-50 1 0,27 5 0,28 2 0,297-9 0,-368 1 0,0-1 0,0-1 0,0 0 0,0-1 0,-1 0 0,0-1 0,1-1 0,-1 1 0,-1-2 0,1 0 0,-1 0 0,0-1 0,17-14 0,-18 12 0,1-1 0,-2 0 0,1 0 0,-2-1 0,1-1 0,7-13 0,-3 6 0,-6 6 0,0 0 0,-1 0 0,6-17 0,10-21 0,-18 42 0,-1 0 0,1 1 0,-2-1 0,1 0 0,-1 0 0,0-1 0,0-13 0,-3-69 0,-1 37 0,3-18 0,-2-81 0,-1 140 0,0-1 0,-1 1 0,-5-14 0,-4-21 0,9 31 0,-1 1 0,-1-1 0,0 1 0,-1-1 0,-1 2 0,0-1 0,-2 1 0,0 0 0,0 1 0,-1 0 0,-1 0 0,-1 1 0,-20-19 0,2 3 0,21 20 0,-1 1 0,-18-15 0,-34-26 0,43 33 0,-31-21 0,5 2 0,34 27 0,-1-1 0,-19-11 0,0 1 0,1-1 0,-39-35 0,-16-12 0,-75-45 0,145 102 0,0 0 0,0 2 0,-1 0 0,0 0 0,0 2 0,-1 0 0,-18-5 0,-41-13 0,55 17 0,-1 0 0,0 2 0,-1 0 0,0 1 0,-43-2 0,-238 8 0,294 0 0,-1 0 0,0 1 0,1 1 0,-1-1 0,1 2 0,0-1 0,-16 9 0,15-7 0,1 0 0,-1-1 0,0 0 0,0-1 0,0 0 0,-21 2 0,-38-5-1365,58-1-5461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2DE22B-A9B7-4861-8CE9-162BBCA66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770099D-012F-42BC-BEC5-45019168D4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302F6C9-3A62-41CD-BF60-4B97CFA59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AB0203-47C8-4ACB-A311-7F7516FE2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1E873F-D734-4BA5-A3CE-02744CECB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1500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3B1D69-99E2-4DA6-8956-D18E98C47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CB3BB09-DDF4-4F6D-BB81-785EE4DCF7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8CD3576-A10F-47C5-8A34-389F01BFE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8524C9-B798-4310-BDA2-2AD199971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C9B68F-09C9-4D1F-810A-1A8FF2B45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7898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CA8AFF6-4F67-4AD5-A59E-406272855A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9294FBA-87B4-4CCF-8AD6-D4FCD27455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81078A-193B-48C8-B92A-F0EE44C2A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474490E-E862-4B99-99DE-0A4C775E5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A21416E-2649-4166-9853-6A9462C35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6814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B754A6-8143-4228-8910-45260527C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1847A8-DE56-479E-A98E-1E7BA397C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CE10BB3-4AC3-4596-BB6E-041E8E85A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14FD6C5-85A8-409B-9BED-AEA48E8C8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242EF2-C61F-4C13-AF23-CD0821F93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4234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1B3331-098A-4298-8945-5F97BA32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68A208-1EDF-459F-A929-C9DC1A1EC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473D8A-623B-4907-A15F-42E38D8E3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9F856E-9C8C-45D8-9A2B-C1012B9FD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1C136D-ADE8-4C81-B9DD-DE2B57C7D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5099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B44338-2D96-4C23-B27C-14FF17B66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1B870F-731A-4CAB-BF6D-4F8011A081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6CBA030-BFF2-4336-8CC1-F83BF94BD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CE66C2D-2805-48C8-9931-730F8466D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C3FD665-9F9F-43E6-8776-D302DFB3F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CAE8145-3D17-4CAB-8837-B99A15F0B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289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126B3D-3C0F-48E3-BE1F-F5D39EED7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306C8AE-B9A5-40B8-B930-70BDBE722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C48F345-53DA-46C4-9CEE-922D9581E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C29453D-9CAD-4148-84CE-F57A56B792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3B8C752-3C25-4C8D-8FD2-E7F6355D70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7590268-8C56-4D79-9CD2-EF408128D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9E111A9-4505-4352-BEA9-C1E5222C3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604FB6E-0A0A-456D-AFAB-0F89AD0F6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4750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2399B7-F214-4618-874F-5A10F8A9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97E9A3D-5513-4CA9-97E1-0BB815D81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A172EF5-6F5D-407A-9680-639405861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24A78D5-FA95-4000-9C56-3662FC4A2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6928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C89972F-E739-4E13-9C61-9E3F91BFD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CE51903-F6E1-4012-A247-B6091C8A6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B84B851-EEFB-45B5-A611-6CF36947C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8941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C89B43-ABC7-41FC-9A99-668981CFA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D52F3D7-D843-4540-B00E-CF78850EA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FFE1038-E5D4-4A43-9A8A-2DB5CB8E9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43E9F26-DA53-4105-86A9-57530D728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9B25EED-90CB-4973-A714-75C4600C6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D568F0A-36AF-488E-B0AA-37FEC0FF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3605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BA25CC-6F67-445C-8701-ECCAE7A9A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76D5C07-986D-459C-8C4E-B5FE8D32A8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F079D1F-AA48-4C99-A370-180FA8091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E64717E-8361-41DB-837C-D2AE14A4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9965925-A932-4F02-8099-955FB7B67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D614E0-3BE4-49AB-A39C-02889D90A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3302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88759C-F00C-42A3-B125-33885D4BF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39BAEFC-BCFA-46ED-B669-0608A22BD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185E10-6F4E-4671-8700-8DC2E7A69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56AF0-1BBF-4D5E-A60C-E466B42B28FE}" type="datetimeFigureOut">
              <a:rPr lang="fr-FR" smtClean="0"/>
              <a:t>05/03/2022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F948B7-C902-432D-A208-9D537B3537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FEEAE6-867E-431A-95D7-5FCC80353D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CB1C6-662B-45CD-B7FE-3B46863DF55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4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5.png"/><Relationship Id="rId4" Type="http://schemas.openxmlformats.org/officeDocument/2006/relationships/customXml" Target="../ink/ink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4E20182-8794-4527-B83F-0D726D39BC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3296"/>
            <a:ext cx="9144000" cy="1152663"/>
          </a:xfrm>
        </p:spPr>
        <p:txBody>
          <a:bodyPr anchor="ctr">
            <a:normAutofit/>
          </a:bodyPr>
          <a:lstStyle/>
          <a:p>
            <a:r>
              <a:rPr lang="fr-FR" sz="4400" dirty="0" err="1"/>
              <a:t>Correlaid</a:t>
            </a:r>
            <a:r>
              <a:rPr lang="fr-FR" sz="4400" dirty="0"/>
              <a:t> Paris in Numbers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F4C26B-1093-473C-957C-F518C022D7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29534"/>
            <a:ext cx="9144000" cy="646785"/>
          </a:xfrm>
        </p:spPr>
        <p:txBody>
          <a:bodyPr>
            <a:normAutofit/>
          </a:bodyPr>
          <a:lstStyle/>
          <a:p>
            <a:r>
              <a:rPr lang="fr-FR" dirty="0" err="1"/>
              <a:t>Velib</a:t>
            </a:r>
            <a:r>
              <a:rPr lang="fr-FR" dirty="0"/>
              <a:t> situation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E33424E-F830-4F03-8E54-4E6672D5B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8596" y="2090014"/>
            <a:ext cx="3217333" cy="72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675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386E36-2B98-4E6D-8C29-3986A5B63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Situation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601386-EC42-4D1F-8E6F-CBDCD4301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0" i="0" dirty="0">
                <a:solidFill>
                  <a:srgbClr val="000000"/>
                </a:solidFill>
                <a:effectLst/>
                <a:latin typeface="apple color emoji"/>
              </a:rPr>
              <a:t>🎯</a:t>
            </a:r>
            <a:r>
              <a:rPr lang="fr-FR" b="1" dirty="0">
                <a:solidFill>
                  <a:srgbClr val="000000"/>
                </a:solidFill>
                <a:latin typeface="helvetica neue"/>
              </a:rPr>
              <a:t> </a:t>
            </a:r>
            <a:r>
              <a:rPr lang="en-US" b="1" dirty="0"/>
              <a:t>Objective:</a:t>
            </a:r>
            <a:r>
              <a:rPr lang="en-US" dirty="0"/>
              <a:t> Increase the offer of bicycle parking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fr-FR" dirty="0"/>
              <a:t>Visualise the </a:t>
            </a:r>
            <a:r>
              <a:rPr lang="fr-FR" dirty="0" err="1"/>
              <a:t>existing</a:t>
            </a:r>
            <a:r>
              <a:rPr lang="fr-FR" dirty="0"/>
              <a:t> situation</a:t>
            </a:r>
            <a:endParaRPr lang="en-US" dirty="0"/>
          </a:p>
          <a:p>
            <a:r>
              <a:rPr lang="en-US" dirty="0"/>
              <a:t>Find trends in user </a:t>
            </a:r>
            <a:r>
              <a:rPr lang="en-US" dirty="0" err="1"/>
              <a:t>behaviour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42406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2BAB7C-BAAC-4B4B-8E5A-D5C1A58C4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 err="1"/>
              <a:t>Arrival</a:t>
            </a:r>
            <a:r>
              <a:rPr lang="fr-FR" b="1" dirty="0"/>
              <a:t> vs </a:t>
            </a:r>
            <a:r>
              <a:rPr lang="fr-FR" b="1" dirty="0" err="1"/>
              <a:t>Departure</a:t>
            </a:r>
            <a:r>
              <a:rPr lang="fr-FR" b="1" dirty="0"/>
              <a:t> by </a:t>
            </a:r>
            <a:r>
              <a:rPr lang="fr-FR" b="1" dirty="0" err="1"/>
              <a:t>months</a:t>
            </a:r>
            <a:r>
              <a:rPr lang="fr-FR" b="1" dirty="0"/>
              <a:t> for all </a:t>
            </a:r>
            <a:r>
              <a:rPr lang="fr-FR" b="1" dirty="0" err="1"/>
              <a:t>sations</a:t>
            </a:r>
            <a:endParaRPr lang="fr-FR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28B893-A25E-4658-A8B1-D4821F47C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187" y="1986643"/>
            <a:ext cx="8429625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3732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112BB1-752A-4233-B062-5BE20C16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 err="1"/>
              <a:t>Map</a:t>
            </a:r>
            <a:r>
              <a:rPr lang="fr-FR" b="1" dirty="0"/>
              <a:t> of </a:t>
            </a:r>
            <a:r>
              <a:rPr lang="fr-FR" b="1" dirty="0" err="1"/>
              <a:t>velib</a:t>
            </a:r>
            <a:r>
              <a:rPr lang="fr-FR" b="1" dirty="0"/>
              <a:t> stations and </a:t>
            </a:r>
            <a:r>
              <a:rPr lang="fr-FR" b="1" dirty="0" err="1"/>
              <a:t>traffic</a:t>
            </a:r>
            <a:endParaRPr lang="fr-FR" b="1" dirty="0"/>
          </a:p>
        </p:txBody>
      </p:sp>
      <p:pic>
        <p:nvPicPr>
          <p:cNvPr id="4" name="Picture 1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E6FABF7A-ACD8-4EF4-9153-086EF1A957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91" y="2536190"/>
            <a:ext cx="5363950" cy="3240000"/>
          </a:xfrm>
          <a:prstGeom prst="rect">
            <a:avLst/>
          </a:prstGeom>
        </p:spPr>
      </p:pic>
      <p:pic>
        <p:nvPicPr>
          <p:cNvPr id="5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C6244B0B-901C-402B-B2CA-616F1DDB599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661" y="2536190"/>
            <a:ext cx="5255972" cy="3240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CE240B-DCEC-494F-8F99-F97139E62272}"/>
              </a:ext>
            </a:extLst>
          </p:cNvPr>
          <p:cNvSpPr txBox="1"/>
          <p:nvPr/>
        </p:nvSpPr>
        <p:spPr>
          <a:xfrm>
            <a:off x="1913883" y="2035628"/>
            <a:ext cx="24449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b="1" dirty="0" err="1"/>
              <a:t>Velib</a:t>
            </a:r>
            <a:r>
              <a:rPr lang="fr-FR" sz="2000" b="1" dirty="0"/>
              <a:t> station </a:t>
            </a:r>
            <a:r>
              <a:rPr lang="fr-FR" sz="2000" b="1" dirty="0" err="1"/>
              <a:t>capacity</a:t>
            </a:r>
            <a:endParaRPr lang="fr-FR" sz="2000" b="1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C59DAE3-0375-410A-9E0A-79376A2B3D5D}"/>
              </a:ext>
            </a:extLst>
          </p:cNvPr>
          <p:cNvSpPr txBox="1"/>
          <p:nvPr/>
        </p:nvSpPr>
        <p:spPr>
          <a:xfrm>
            <a:off x="7465810" y="2035628"/>
            <a:ext cx="3071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b="1" dirty="0" err="1"/>
              <a:t>Arrival</a:t>
            </a:r>
            <a:r>
              <a:rPr lang="fr-FR" sz="2000" b="1" dirty="0"/>
              <a:t> vs </a:t>
            </a:r>
            <a:r>
              <a:rPr lang="fr-FR" sz="2000" b="1" dirty="0" err="1"/>
              <a:t>Departure</a:t>
            </a:r>
            <a:r>
              <a:rPr lang="fr-FR" sz="2000" b="1" dirty="0"/>
              <a:t> </a:t>
            </a:r>
            <a:r>
              <a:rPr lang="fr-FR" sz="2000" b="1" dirty="0" err="1"/>
              <a:t>traffic</a:t>
            </a:r>
            <a:r>
              <a:rPr lang="fr-FR" sz="2000" b="1" dirty="0"/>
              <a:t>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CDB2C44-30D8-40D5-BEB3-F7BCDABD10FB}"/>
              </a:ext>
            </a:extLst>
          </p:cNvPr>
          <p:cNvSpPr txBox="1"/>
          <p:nvPr/>
        </p:nvSpPr>
        <p:spPr>
          <a:xfrm>
            <a:off x="454391" y="5876642"/>
            <a:ext cx="190821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Legend</a:t>
            </a:r>
            <a:endParaRPr lang="fr-FR" b="1" dirty="0"/>
          </a:p>
          <a:p>
            <a:r>
              <a:rPr lang="fr-FR" sz="1600" u="sng" dirty="0"/>
              <a:t>Yellow:</a:t>
            </a:r>
            <a:r>
              <a:rPr lang="fr-FR" sz="1600" dirty="0"/>
              <a:t> high </a:t>
            </a:r>
            <a:r>
              <a:rPr lang="fr-FR" sz="1600" dirty="0" err="1"/>
              <a:t>capacity</a:t>
            </a:r>
            <a:endParaRPr lang="fr-FR" sz="1600" dirty="0"/>
          </a:p>
          <a:p>
            <a:r>
              <a:rPr lang="fr-FR" sz="1600" u="sng" dirty="0" err="1"/>
              <a:t>Purple</a:t>
            </a:r>
            <a:r>
              <a:rPr lang="fr-FR" sz="1600" u="sng" dirty="0"/>
              <a:t>:</a:t>
            </a:r>
            <a:r>
              <a:rPr lang="fr-FR" sz="1600" dirty="0"/>
              <a:t> </a:t>
            </a:r>
            <a:r>
              <a:rPr lang="fr-FR" sz="1600" dirty="0" err="1"/>
              <a:t>low</a:t>
            </a:r>
            <a:r>
              <a:rPr lang="fr-FR" sz="1600" dirty="0"/>
              <a:t> </a:t>
            </a:r>
            <a:r>
              <a:rPr lang="fr-FR" sz="1600" dirty="0" err="1"/>
              <a:t>capacity</a:t>
            </a:r>
            <a:endParaRPr lang="fr-FR" sz="16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272A134-E985-4C65-B36A-DBEDD63F017C}"/>
              </a:ext>
            </a:extLst>
          </p:cNvPr>
          <p:cNvSpPr txBox="1"/>
          <p:nvPr/>
        </p:nvSpPr>
        <p:spPr>
          <a:xfrm>
            <a:off x="6373661" y="5876642"/>
            <a:ext cx="190821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Legend</a:t>
            </a:r>
            <a:endParaRPr lang="fr-FR" b="1" dirty="0"/>
          </a:p>
          <a:p>
            <a:r>
              <a:rPr lang="fr-FR" sz="1600" u="sng" dirty="0"/>
              <a:t>Yellow: </a:t>
            </a:r>
            <a:r>
              <a:rPr lang="fr-FR" sz="1600" dirty="0"/>
              <a:t>More </a:t>
            </a:r>
            <a:r>
              <a:rPr lang="fr-FR" sz="1600" dirty="0" err="1"/>
              <a:t>arrival</a:t>
            </a:r>
            <a:endParaRPr lang="fr-FR" sz="1600" dirty="0"/>
          </a:p>
          <a:p>
            <a:r>
              <a:rPr lang="fr-FR" sz="1600" u="sng" dirty="0" err="1"/>
              <a:t>Purple</a:t>
            </a:r>
            <a:r>
              <a:rPr lang="fr-FR" sz="1600" u="sng" dirty="0"/>
              <a:t>:</a:t>
            </a:r>
            <a:r>
              <a:rPr lang="fr-FR" sz="1600" dirty="0"/>
              <a:t> </a:t>
            </a:r>
            <a:r>
              <a:rPr lang="fr-FR" sz="1600" dirty="0" err="1"/>
              <a:t>Less</a:t>
            </a:r>
            <a:r>
              <a:rPr lang="fr-FR" sz="1600" dirty="0"/>
              <a:t> </a:t>
            </a:r>
            <a:r>
              <a:rPr lang="fr-FR" sz="1600" dirty="0" err="1"/>
              <a:t>arrival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423370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112BB1-752A-4233-B062-5BE20C16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 err="1"/>
              <a:t>Map</a:t>
            </a:r>
            <a:r>
              <a:rPr lang="fr-FR" b="1" dirty="0"/>
              <a:t> of </a:t>
            </a:r>
            <a:r>
              <a:rPr lang="fr-FR" b="1" dirty="0" err="1"/>
              <a:t>velib</a:t>
            </a:r>
            <a:r>
              <a:rPr lang="fr-FR" b="1" dirty="0"/>
              <a:t> stations and </a:t>
            </a:r>
            <a:r>
              <a:rPr lang="fr-FR" b="1" dirty="0" err="1"/>
              <a:t>traffic</a:t>
            </a:r>
            <a:endParaRPr lang="fr-FR" b="1" dirty="0"/>
          </a:p>
        </p:txBody>
      </p:sp>
      <p:pic>
        <p:nvPicPr>
          <p:cNvPr id="4" name="Picture 1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E6FABF7A-ACD8-4EF4-9153-086EF1A957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91" y="2536190"/>
            <a:ext cx="5363950" cy="3240000"/>
          </a:xfrm>
          <a:prstGeom prst="rect">
            <a:avLst/>
          </a:prstGeom>
        </p:spPr>
      </p:pic>
      <p:pic>
        <p:nvPicPr>
          <p:cNvPr id="5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C6244B0B-901C-402B-B2CA-616F1DDB599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661" y="2536190"/>
            <a:ext cx="5255972" cy="3240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CE240B-DCEC-494F-8F99-F97139E62272}"/>
              </a:ext>
            </a:extLst>
          </p:cNvPr>
          <p:cNvSpPr txBox="1"/>
          <p:nvPr/>
        </p:nvSpPr>
        <p:spPr>
          <a:xfrm>
            <a:off x="1913883" y="2035628"/>
            <a:ext cx="24449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b="1" dirty="0" err="1"/>
              <a:t>Velib</a:t>
            </a:r>
            <a:r>
              <a:rPr lang="fr-FR" sz="2000" b="1" dirty="0"/>
              <a:t> station </a:t>
            </a:r>
            <a:r>
              <a:rPr lang="fr-FR" sz="2000" b="1" dirty="0" err="1"/>
              <a:t>capacity</a:t>
            </a:r>
            <a:endParaRPr lang="fr-FR" sz="2000" b="1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C59DAE3-0375-410A-9E0A-79376A2B3D5D}"/>
              </a:ext>
            </a:extLst>
          </p:cNvPr>
          <p:cNvSpPr txBox="1"/>
          <p:nvPr/>
        </p:nvSpPr>
        <p:spPr>
          <a:xfrm>
            <a:off x="7465810" y="2035628"/>
            <a:ext cx="3071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b="1" dirty="0" err="1"/>
              <a:t>Arrival</a:t>
            </a:r>
            <a:r>
              <a:rPr lang="fr-FR" sz="2000" b="1" dirty="0"/>
              <a:t> vs </a:t>
            </a:r>
            <a:r>
              <a:rPr lang="fr-FR" sz="2000" b="1" dirty="0" err="1"/>
              <a:t>Departure</a:t>
            </a:r>
            <a:r>
              <a:rPr lang="fr-FR" sz="2000" b="1" dirty="0"/>
              <a:t> </a:t>
            </a:r>
            <a:r>
              <a:rPr lang="fr-FR" sz="2000" b="1" dirty="0" err="1"/>
              <a:t>traffic</a:t>
            </a:r>
            <a:r>
              <a:rPr lang="fr-FR" sz="2000" b="1" dirty="0"/>
              <a:t>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CDB2C44-30D8-40D5-BEB3-F7BCDABD10FB}"/>
              </a:ext>
            </a:extLst>
          </p:cNvPr>
          <p:cNvSpPr txBox="1"/>
          <p:nvPr/>
        </p:nvSpPr>
        <p:spPr>
          <a:xfrm>
            <a:off x="454391" y="5876642"/>
            <a:ext cx="190821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Legend</a:t>
            </a:r>
            <a:endParaRPr lang="fr-FR" b="1" dirty="0"/>
          </a:p>
          <a:p>
            <a:r>
              <a:rPr lang="fr-FR" sz="1600" u="sng" dirty="0"/>
              <a:t>Yellow:</a:t>
            </a:r>
            <a:r>
              <a:rPr lang="fr-FR" sz="1600" dirty="0"/>
              <a:t> high </a:t>
            </a:r>
            <a:r>
              <a:rPr lang="fr-FR" sz="1600" dirty="0" err="1"/>
              <a:t>capacity</a:t>
            </a:r>
            <a:endParaRPr lang="fr-FR" sz="1600" dirty="0"/>
          </a:p>
          <a:p>
            <a:r>
              <a:rPr lang="fr-FR" sz="1600" u="sng" dirty="0" err="1"/>
              <a:t>Purple</a:t>
            </a:r>
            <a:r>
              <a:rPr lang="fr-FR" sz="1600" u="sng" dirty="0"/>
              <a:t>:</a:t>
            </a:r>
            <a:r>
              <a:rPr lang="fr-FR" sz="1600" dirty="0"/>
              <a:t> </a:t>
            </a:r>
            <a:r>
              <a:rPr lang="fr-FR" sz="1600" dirty="0" err="1"/>
              <a:t>low</a:t>
            </a:r>
            <a:r>
              <a:rPr lang="fr-FR" sz="1600" dirty="0"/>
              <a:t> </a:t>
            </a:r>
            <a:r>
              <a:rPr lang="fr-FR" sz="1600" dirty="0" err="1"/>
              <a:t>capacity</a:t>
            </a:r>
            <a:endParaRPr lang="fr-FR" sz="16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272A134-E985-4C65-B36A-DBEDD63F017C}"/>
              </a:ext>
            </a:extLst>
          </p:cNvPr>
          <p:cNvSpPr txBox="1"/>
          <p:nvPr/>
        </p:nvSpPr>
        <p:spPr>
          <a:xfrm>
            <a:off x="6373661" y="5876642"/>
            <a:ext cx="190821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Legend</a:t>
            </a:r>
            <a:endParaRPr lang="fr-FR" b="1" dirty="0"/>
          </a:p>
          <a:p>
            <a:r>
              <a:rPr lang="fr-FR" sz="1600" u="sng" dirty="0"/>
              <a:t>Yellow: </a:t>
            </a:r>
            <a:r>
              <a:rPr lang="fr-FR" sz="1600" dirty="0"/>
              <a:t>More </a:t>
            </a:r>
            <a:r>
              <a:rPr lang="fr-FR" sz="1600" dirty="0" err="1"/>
              <a:t>arrival</a:t>
            </a:r>
            <a:endParaRPr lang="fr-FR" sz="1600" dirty="0"/>
          </a:p>
          <a:p>
            <a:r>
              <a:rPr lang="fr-FR" sz="1600" u="sng" dirty="0" err="1"/>
              <a:t>Purple</a:t>
            </a:r>
            <a:r>
              <a:rPr lang="fr-FR" sz="1600" u="sng" dirty="0"/>
              <a:t>:</a:t>
            </a:r>
            <a:r>
              <a:rPr lang="fr-FR" sz="1600" dirty="0"/>
              <a:t> </a:t>
            </a:r>
            <a:r>
              <a:rPr lang="fr-FR" sz="1600" dirty="0" err="1"/>
              <a:t>Less</a:t>
            </a:r>
            <a:r>
              <a:rPr lang="fr-FR" sz="1600" dirty="0"/>
              <a:t> </a:t>
            </a:r>
            <a:r>
              <a:rPr lang="fr-FR" sz="1600" dirty="0" err="1"/>
              <a:t>arrival</a:t>
            </a:r>
            <a:endParaRPr lang="fr-FR" sz="1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Encre 11">
                <a:extLst>
                  <a:ext uri="{FF2B5EF4-FFF2-40B4-BE49-F238E27FC236}">
                    <a16:creationId xmlns:a16="http://schemas.microsoft.com/office/drawing/2014/main" id="{BC61FFA7-A4F8-44E5-85E2-0D3FD80E4C66}"/>
                  </a:ext>
                </a:extLst>
              </p14:cNvPr>
              <p14:cNvContentPartPr/>
              <p14:nvPr/>
            </p14:nvContentPartPr>
            <p14:xfrm>
              <a:off x="8808840" y="3822000"/>
              <a:ext cx="1081800" cy="844560"/>
            </p14:xfrm>
          </p:contentPart>
        </mc:Choice>
        <mc:Fallback xmlns="">
          <p:pic>
            <p:nvPicPr>
              <p:cNvPr id="12" name="Encre 11">
                <a:extLst>
                  <a:ext uri="{FF2B5EF4-FFF2-40B4-BE49-F238E27FC236}">
                    <a16:creationId xmlns:a16="http://schemas.microsoft.com/office/drawing/2014/main" id="{BC61FFA7-A4F8-44E5-85E2-0D3FD80E4C6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00200" y="3813000"/>
                <a:ext cx="1099440" cy="86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Encre 12">
                <a:extLst>
                  <a:ext uri="{FF2B5EF4-FFF2-40B4-BE49-F238E27FC236}">
                    <a16:creationId xmlns:a16="http://schemas.microsoft.com/office/drawing/2014/main" id="{96B2D09C-E112-4A0A-AFEA-40ED9EA16B7A}"/>
                  </a:ext>
                </a:extLst>
              </p14:cNvPr>
              <p14:cNvContentPartPr/>
              <p14:nvPr/>
            </p14:nvContentPartPr>
            <p14:xfrm>
              <a:off x="2930080" y="3794080"/>
              <a:ext cx="1155240" cy="646200"/>
            </p14:xfrm>
          </p:contentPart>
        </mc:Choice>
        <mc:Fallback xmlns="">
          <p:pic>
            <p:nvPicPr>
              <p:cNvPr id="13" name="Encre 12">
                <a:extLst>
                  <a:ext uri="{FF2B5EF4-FFF2-40B4-BE49-F238E27FC236}">
                    <a16:creationId xmlns:a16="http://schemas.microsoft.com/office/drawing/2014/main" id="{96B2D09C-E112-4A0A-AFEA-40ED9EA16B7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21080" y="3785440"/>
                <a:ext cx="1172880" cy="66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7469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112BB1-752A-4233-B062-5BE20C16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 err="1"/>
              <a:t>Topography</a:t>
            </a:r>
            <a:r>
              <a:rPr lang="fr-FR" b="1" dirty="0"/>
              <a:t> of Paris vs </a:t>
            </a:r>
            <a:r>
              <a:rPr lang="fr-FR" b="1" dirty="0" err="1"/>
              <a:t>Electronic</a:t>
            </a:r>
            <a:r>
              <a:rPr lang="fr-FR" b="1" dirty="0"/>
              <a:t> ratio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2CE240B-DCEC-494F-8F99-F97139E62272}"/>
              </a:ext>
            </a:extLst>
          </p:cNvPr>
          <p:cNvSpPr txBox="1"/>
          <p:nvPr/>
        </p:nvSpPr>
        <p:spPr>
          <a:xfrm>
            <a:off x="2282051" y="2035628"/>
            <a:ext cx="2862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b="1" dirty="0" err="1"/>
              <a:t>Topographic</a:t>
            </a:r>
            <a:r>
              <a:rPr lang="fr-FR" sz="2000" b="1" dirty="0"/>
              <a:t> </a:t>
            </a:r>
            <a:r>
              <a:rPr lang="fr-FR" sz="2000" b="1" dirty="0" err="1"/>
              <a:t>map</a:t>
            </a:r>
            <a:r>
              <a:rPr lang="fr-FR" sz="2000" b="1" dirty="0"/>
              <a:t> of Paris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C59DAE3-0375-410A-9E0A-79376A2B3D5D}"/>
              </a:ext>
            </a:extLst>
          </p:cNvPr>
          <p:cNvSpPr txBox="1"/>
          <p:nvPr/>
        </p:nvSpPr>
        <p:spPr>
          <a:xfrm>
            <a:off x="7822834" y="2035628"/>
            <a:ext cx="23576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b="1" dirty="0" err="1"/>
              <a:t>Electronic</a:t>
            </a:r>
            <a:r>
              <a:rPr lang="fr-FR" sz="2000" b="1" dirty="0"/>
              <a:t> </a:t>
            </a:r>
            <a:r>
              <a:rPr lang="fr-FR" sz="2000" b="1" dirty="0" err="1"/>
              <a:t>velib</a:t>
            </a:r>
            <a:r>
              <a:rPr lang="fr-FR" sz="2000" b="1" dirty="0"/>
              <a:t> ratio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272A134-E985-4C65-B36A-DBEDD63F017C}"/>
              </a:ext>
            </a:extLst>
          </p:cNvPr>
          <p:cNvSpPr txBox="1"/>
          <p:nvPr/>
        </p:nvSpPr>
        <p:spPr>
          <a:xfrm>
            <a:off x="7484004" y="5876642"/>
            <a:ext cx="27901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Legend</a:t>
            </a:r>
            <a:endParaRPr lang="fr-FR" b="1" dirty="0"/>
          </a:p>
          <a:p>
            <a:r>
              <a:rPr lang="fr-FR" sz="1600" u="sng" dirty="0"/>
              <a:t>Yellow: </a:t>
            </a:r>
            <a:r>
              <a:rPr lang="fr-FR" sz="1600" dirty="0"/>
              <a:t>More </a:t>
            </a:r>
            <a:r>
              <a:rPr lang="fr-FR" sz="1600" dirty="0" err="1"/>
              <a:t>electronic</a:t>
            </a:r>
            <a:r>
              <a:rPr lang="fr-FR" sz="1600" dirty="0"/>
              <a:t> </a:t>
            </a:r>
            <a:r>
              <a:rPr lang="fr-FR" sz="1600" dirty="0" err="1"/>
              <a:t>velibs</a:t>
            </a:r>
            <a:endParaRPr lang="fr-FR" sz="1600" dirty="0"/>
          </a:p>
          <a:p>
            <a:r>
              <a:rPr lang="fr-FR" sz="1600" u="sng" dirty="0" err="1"/>
              <a:t>Purple</a:t>
            </a:r>
            <a:r>
              <a:rPr lang="fr-FR" sz="1600" u="sng" dirty="0"/>
              <a:t>:</a:t>
            </a:r>
            <a:r>
              <a:rPr lang="fr-FR" sz="1600" dirty="0"/>
              <a:t> More </a:t>
            </a:r>
            <a:r>
              <a:rPr lang="fr-FR" sz="1600" dirty="0" err="1"/>
              <a:t>mechanical</a:t>
            </a:r>
            <a:r>
              <a:rPr lang="fr-FR" sz="1600" dirty="0"/>
              <a:t> </a:t>
            </a:r>
            <a:r>
              <a:rPr lang="fr-FR" sz="1600" dirty="0" err="1"/>
              <a:t>velibs</a:t>
            </a:r>
            <a:endParaRPr lang="fr-FR" sz="1600" dirty="0"/>
          </a:p>
        </p:txBody>
      </p:sp>
      <p:pic>
        <p:nvPicPr>
          <p:cNvPr id="10" name="Picture 3" descr="Map&#10;&#10;Description automatically generated">
            <a:extLst>
              <a:ext uri="{FF2B5EF4-FFF2-40B4-BE49-F238E27FC236}">
                <a16:creationId xmlns:a16="http://schemas.microsoft.com/office/drawing/2014/main" id="{70DFA4EB-D4A9-481E-BF5C-B69F20A8E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89" y="2536189"/>
            <a:ext cx="6700339" cy="3340519"/>
          </a:xfrm>
          <a:prstGeom prst="rect">
            <a:avLst/>
          </a:prstGeom>
        </p:spPr>
      </p:pic>
      <p:pic>
        <p:nvPicPr>
          <p:cNvPr id="11" name="Picture 4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2CADE2BE-F096-4680-A06E-4AC2206943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004" y="2536190"/>
            <a:ext cx="4162277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687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7BBC4D-90CA-443F-BA04-DAC3645C1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2F52EE-A54C-4470-95DE-FB1401A90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Users take </a:t>
            </a:r>
            <a:r>
              <a:rPr lang="en-US" dirty="0" err="1"/>
              <a:t>velibs</a:t>
            </a:r>
            <a:r>
              <a:rPr lang="en-US" dirty="0"/>
              <a:t> to go to the center of Paris but do not return home with them.</a:t>
            </a:r>
          </a:p>
          <a:p>
            <a:r>
              <a:rPr lang="en-US" dirty="0"/>
              <a:t>Some stations in the </a:t>
            </a:r>
            <a:r>
              <a:rPr lang="en-US" dirty="0" err="1"/>
              <a:t>centre</a:t>
            </a:r>
            <a:r>
              <a:rPr lang="en-US" dirty="0"/>
              <a:t> lack sufficient capacity to accommodate </a:t>
            </a:r>
            <a:r>
              <a:rPr lang="en-US" dirty="0" err="1"/>
              <a:t>velibs</a:t>
            </a:r>
            <a:r>
              <a:rPr lang="en-US" dirty="0"/>
              <a:t>.</a:t>
            </a:r>
          </a:p>
          <a:p>
            <a:r>
              <a:rPr lang="en-US" dirty="0"/>
              <a:t>Correlation between electrical </a:t>
            </a:r>
            <a:r>
              <a:rPr lang="en-US" dirty="0" err="1"/>
              <a:t>velibs</a:t>
            </a:r>
            <a:r>
              <a:rPr lang="en-US" dirty="0"/>
              <a:t> and the topography of Paris.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5553655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1109</TotalTime>
  <Words>160</Words>
  <Application>Microsoft Office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apple color emoji</vt:lpstr>
      <vt:lpstr>Arial</vt:lpstr>
      <vt:lpstr>Calibri</vt:lpstr>
      <vt:lpstr>Calibri Light</vt:lpstr>
      <vt:lpstr>helvetica neue</vt:lpstr>
      <vt:lpstr>Thème Office</vt:lpstr>
      <vt:lpstr>Correlaid Paris in Numbers</vt:lpstr>
      <vt:lpstr>Situation</vt:lpstr>
      <vt:lpstr>Arrival vs Departure by months for all sations</vt:lpstr>
      <vt:lpstr>Map of velib stations and traffic</vt:lpstr>
      <vt:lpstr>Map of velib stations and traffic</vt:lpstr>
      <vt:lpstr>Topography of Paris vs Electronic ratio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Correlaid Paris in Numbers</dc:title>
  <dc:creator>attie.romain@gmail.com</dc:creator>
  <cp:lastModifiedBy>Lilya Tantushyan</cp:lastModifiedBy>
  <cp:revision>2</cp:revision>
  <dcterms:created xsi:type="dcterms:W3CDTF">2022-03-05T14:37:54Z</dcterms:created>
  <dcterms:modified xsi:type="dcterms:W3CDTF">2022-03-06T09:09:10Z</dcterms:modified>
</cp:coreProperties>
</file>

<file path=docProps/thumbnail.jpeg>
</file>